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6" r:id="rId5"/>
    <p:sldId id="277" r:id="rId6"/>
    <p:sldId id="280" r:id="rId7"/>
    <p:sldId id="278" r:id="rId8"/>
    <p:sldId id="279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1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74" autoAdjust="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6.9.2022.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63d6faea-8e63-40e5-a374-d8f9eff3a5c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297358239/rooms-and-furniture-flash-cards/" TargetMode="External"/><Relationship Id="rId2" Type="http://schemas.openxmlformats.org/officeDocument/2006/relationships/hyperlink" Target="https://wordwall.net/embed/ccb3925651714ddba728b966c7344ff2?themeId=0&amp;templateId=22'%20frameborder='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ordwall.net/embed/a1a2ecbe334445efb554acc99951f863?themeId=0&amp;templateId=22'%20frameborder='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2795" y="660312"/>
            <a:ext cx="8590670" cy="2541775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UNIT</a:t>
            </a:r>
            <a:r>
              <a:rPr lang="hr-HR" sz="6600" b="1" dirty="0">
                <a:solidFill>
                  <a:srgbClr val="FF0000"/>
                </a:solidFill>
              </a:rPr>
              <a:t> 2: Home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where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br>
              <a:rPr lang="hr-HR" sz="6600" b="1" dirty="0">
                <a:solidFill>
                  <a:srgbClr val="FF0000"/>
                </a:solidFill>
              </a:rPr>
            </a:br>
            <a:r>
              <a:rPr lang="hr-HR" sz="6600" b="1" dirty="0">
                <a:solidFill>
                  <a:srgbClr val="FF0000"/>
                </a:solidFill>
              </a:rPr>
              <a:t>            </a:t>
            </a:r>
            <a:r>
              <a:rPr lang="hr-HR" sz="6600" b="1" dirty="0" err="1">
                <a:solidFill>
                  <a:srgbClr val="FF0000"/>
                </a:solidFill>
              </a:rPr>
              <a:t>heart</a:t>
            </a:r>
            <a:r>
              <a:rPr lang="hr-HR" sz="6600" b="1" dirty="0">
                <a:solidFill>
                  <a:srgbClr val="FF0000"/>
                </a:solidFill>
              </a:rPr>
              <a:t> </a:t>
            </a:r>
            <a:r>
              <a:rPr lang="hr-HR" sz="6600" b="1" dirty="0" err="1">
                <a:solidFill>
                  <a:srgbClr val="FF0000"/>
                </a:solidFill>
              </a:rPr>
              <a:t>is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8621" y="3373952"/>
            <a:ext cx="9144000" cy="1655762"/>
          </a:xfrm>
        </p:spPr>
        <p:txBody>
          <a:bodyPr>
            <a:normAutofit/>
          </a:bodyPr>
          <a:lstStyle/>
          <a:p>
            <a:r>
              <a:rPr lang="hr-HR" sz="6600" dirty="0"/>
              <a:t>My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8436" y="2300393"/>
            <a:ext cx="469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dirty="0"/>
              <a:t>one </a:t>
            </a:r>
            <a:r>
              <a:rPr lang="hr-HR" sz="2800" dirty="0" err="1"/>
              <a:t>chair</a:t>
            </a:r>
            <a:r>
              <a:rPr lang="hr-HR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8436" y="1778507"/>
            <a:ext cx="469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</a:t>
            </a:r>
            <a:r>
              <a:rPr lang="hr-HR" sz="2800" b="1" dirty="0" err="1"/>
              <a:t>isn’t</a:t>
            </a:r>
            <a:r>
              <a:rPr lang="hr-HR" sz="2800" b="1" dirty="0"/>
              <a:t> </a:t>
            </a:r>
            <a:r>
              <a:rPr lang="hr-HR" sz="2800" dirty="0"/>
              <a:t>a </a:t>
            </a:r>
            <a:r>
              <a:rPr lang="hr-HR" sz="2800" dirty="0" err="1"/>
              <a:t>dog</a:t>
            </a:r>
            <a:r>
              <a:rPr lang="hr-HR" sz="28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436" y="1326726"/>
            <a:ext cx="469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</a:t>
            </a:r>
            <a:r>
              <a:rPr lang="hr-HR" sz="2800" b="1" dirty="0" err="1"/>
              <a:t>is</a:t>
            </a:r>
            <a:r>
              <a:rPr lang="hr-HR" sz="2800" b="1" dirty="0"/>
              <a:t> </a:t>
            </a:r>
            <a:r>
              <a:rPr lang="hr-HR" sz="2800" dirty="0"/>
              <a:t>a </a:t>
            </a:r>
            <a:r>
              <a:rPr lang="hr-HR" sz="2800" dirty="0" err="1"/>
              <a:t>cat</a:t>
            </a:r>
            <a:r>
              <a:rPr lang="hr-HR" sz="28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436" y="2823613"/>
            <a:ext cx="469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</a:t>
            </a:r>
            <a:r>
              <a:rPr lang="hr-HR" sz="2800" b="1" dirty="0" err="1"/>
              <a:t>isn’t</a:t>
            </a:r>
            <a:r>
              <a:rPr lang="hr-HR" sz="2800" b="1" dirty="0"/>
              <a:t> </a:t>
            </a:r>
            <a:r>
              <a:rPr lang="hr-HR" sz="2800" dirty="0"/>
              <a:t>a </a:t>
            </a:r>
            <a:r>
              <a:rPr lang="hr-HR" sz="2800" dirty="0" err="1"/>
              <a:t>bookcase</a:t>
            </a:r>
            <a:r>
              <a:rPr lang="hr-HR" sz="28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9162" y="1314422"/>
            <a:ext cx="401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are </a:t>
            </a:r>
            <a:r>
              <a:rPr lang="hr-HR" sz="2800" dirty="0" err="1"/>
              <a:t>pencils</a:t>
            </a:r>
            <a:r>
              <a:rPr lang="hr-HR" sz="28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9162" y="1773765"/>
            <a:ext cx="401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</a:t>
            </a:r>
            <a:r>
              <a:rPr lang="hr-HR" sz="2800" b="1" dirty="0" err="1"/>
              <a:t>aren’t</a:t>
            </a:r>
            <a:r>
              <a:rPr lang="hr-HR" sz="2800" b="1" dirty="0"/>
              <a:t> </a:t>
            </a:r>
            <a:r>
              <a:rPr lang="hr-HR" sz="2800" dirty="0" err="1"/>
              <a:t>two</a:t>
            </a:r>
            <a:r>
              <a:rPr lang="hr-HR" sz="2800" dirty="0"/>
              <a:t> </a:t>
            </a:r>
            <a:r>
              <a:rPr lang="hr-HR" sz="2800" dirty="0" err="1"/>
              <a:t>chairs</a:t>
            </a:r>
            <a:r>
              <a:rPr lang="hr-HR" sz="28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9161" y="2306932"/>
            <a:ext cx="401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are </a:t>
            </a:r>
            <a:r>
              <a:rPr lang="hr-HR" sz="2800" dirty="0" err="1"/>
              <a:t>three</a:t>
            </a:r>
            <a:r>
              <a:rPr lang="hr-HR" sz="2800" dirty="0"/>
              <a:t> </a:t>
            </a:r>
            <a:r>
              <a:rPr lang="hr-HR" sz="2800" dirty="0" err="1"/>
              <a:t>books</a:t>
            </a:r>
            <a:r>
              <a:rPr lang="hr-HR" sz="28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9161" y="2789669"/>
            <a:ext cx="401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There</a:t>
            </a:r>
            <a:r>
              <a:rPr lang="hr-HR" sz="2800" b="1" dirty="0"/>
              <a:t> </a:t>
            </a:r>
            <a:r>
              <a:rPr lang="hr-HR" sz="2800" b="1" dirty="0" err="1"/>
              <a:t>aren’t</a:t>
            </a:r>
            <a:r>
              <a:rPr lang="hr-HR" sz="2800" b="1" dirty="0"/>
              <a:t> </a:t>
            </a:r>
            <a:r>
              <a:rPr lang="hr-HR" sz="2800" dirty="0" err="1"/>
              <a:t>two</a:t>
            </a:r>
            <a:r>
              <a:rPr lang="hr-HR" sz="2800" dirty="0"/>
              <a:t> </a:t>
            </a:r>
            <a:r>
              <a:rPr lang="hr-HR" sz="2800" dirty="0" err="1"/>
              <a:t>guitars</a:t>
            </a:r>
            <a:r>
              <a:rPr lang="hr-HR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436" y="4053385"/>
            <a:ext cx="963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We</a:t>
            </a:r>
            <a:r>
              <a:rPr lang="hr-HR" sz="2600" dirty="0"/>
              <a:t> use ”</a:t>
            </a:r>
            <a:r>
              <a:rPr lang="hr-HR" sz="2600" dirty="0" err="1"/>
              <a:t>there</a:t>
            </a:r>
            <a:r>
              <a:rPr lang="hr-HR" sz="2600" dirty="0"/>
              <a:t> </a:t>
            </a:r>
            <a:r>
              <a:rPr lang="hr-HR" sz="2600" dirty="0" err="1"/>
              <a:t>is</a:t>
            </a:r>
            <a:r>
              <a:rPr lang="hr-HR" sz="2600" dirty="0"/>
              <a:t>” </a:t>
            </a:r>
            <a:r>
              <a:rPr lang="hr-HR" sz="2600" dirty="0" err="1"/>
              <a:t>with</a:t>
            </a:r>
            <a:r>
              <a:rPr lang="hr-HR" sz="2600" dirty="0"/>
              <a:t> singular </a:t>
            </a:r>
            <a:r>
              <a:rPr lang="hr-HR" sz="2600" dirty="0" err="1"/>
              <a:t>nouns</a:t>
            </a:r>
            <a:r>
              <a:rPr lang="hr-HR" sz="2600" dirty="0"/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743" y="5206213"/>
            <a:ext cx="96330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We</a:t>
            </a:r>
            <a:r>
              <a:rPr lang="hr-HR" sz="2600" dirty="0"/>
              <a:t> use ”</a:t>
            </a:r>
            <a:r>
              <a:rPr lang="hr-HR" sz="2600" dirty="0" err="1"/>
              <a:t>there</a:t>
            </a:r>
            <a:r>
              <a:rPr lang="hr-HR" sz="2600" dirty="0"/>
              <a:t> are” </a:t>
            </a:r>
            <a:r>
              <a:rPr lang="hr-HR" sz="2600" dirty="0" err="1"/>
              <a:t>with</a:t>
            </a:r>
            <a:r>
              <a:rPr lang="hr-HR" sz="2600" dirty="0"/>
              <a:t> plural </a:t>
            </a:r>
            <a:r>
              <a:rPr lang="hr-HR" sz="2600" dirty="0" err="1"/>
              <a:t>nouns</a:t>
            </a:r>
            <a:r>
              <a:rPr lang="hr-HR" sz="26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6744" y="1187356"/>
            <a:ext cx="10327944" cy="24293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6694962" y="4183523"/>
            <a:ext cx="281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Singular </a:t>
            </a:r>
            <a:r>
              <a:rPr lang="hr-HR" sz="2800" dirty="0" err="1">
                <a:solidFill>
                  <a:srgbClr val="FF0000"/>
                </a:solidFill>
              </a:rPr>
              <a:t>nouns</a:t>
            </a:r>
            <a:r>
              <a:rPr lang="hr-HR" sz="2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19161" y="5190824"/>
            <a:ext cx="281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</a:rPr>
              <a:t>Plural </a:t>
            </a:r>
            <a:r>
              <a:rPr lang="hr-HR" sz="2800" dirty="0" err="1">
                <a:solidFill>
                  <a:srgbClr val="FF0000"/>
                </a:solidFill>
              </a:rPr>
              <a:t>nouns</a:t>
            </a:r>
            <a:r>
              <a:rPr lang="hr-HR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428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 animBg="1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330" y="1772858"/>
            <a:ext cx="6153293" cy="433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428" y="0"/>
            <a:ext cx="49661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6128" y="247604"/>
            <a:ext cx="56774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Workbook</a:t>
            </a:r>
            <a:r>
              <a:rPr lang="hr-HR" sz="2600" dirty="0"/>
              <a:t> p 19.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2631"/>
            <a:ext cx="12099016" cy="3664898"/>
          </a:xfrm>
          <a:prstGeom prst="rect">
            <a:avLst/>
          </a:prstGeom>
          <a:ln w="889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34246" y="2729551"/>
            <a:ext cx="786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92D050"/>
                </a:solidFill>
              </a:rPr>
              <a:t>are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225" y="2729551"/>
            <a:ext cx="13659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92D050"/>
                </a:solidFill>
              </a:rPr>
              <a:t>aren’t</a:t>
            </a:r>
            <a:endParaRPr lang="hr-HR" sz="26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2055" y="3238565"/>
            <a:ext cx="786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92D050"/>
                </a:solidFill>
              </a:rPr>
              <a:t>is</a:t>
            </a:r>
            <a:endParaRPr lang="hr-HR" sz="26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7187" y="3239091"/>
            <a:ext cx="786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92D050"/>
                </a:solidFill>
              </a:rPr>
              <a:t>isn’t</a:t>
            </a:r>
            <a:endParaRPr lang="hr-HR" sz="26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7790" y="3773749"/>
            <a:ext cx="786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92D050"/>
                </a:solidFill>
              </a:rPr>
              <a:t>are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6998" y="3731008"/>
            <a:ext cx="1162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92D050"/>
                </a:solidFill>
              </a:rPr>
              <a:t>aren’t</a:t>
            </a:r>
            <a:endParaRPr lang="hr-HR" sz="2600" b="1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57789" y="4314417"/>
            <a:ext cx="786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>
                <a:solidFill>
                  <a:srgbClr val="92D050"/>
                </a:solidFill>
              </a:rPr>
              <a:t>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4375" y="4240022"/>
            <a:ext cx="1212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92D050"/>
                </a:solidFill>
              </a:rPr>
              <a:t>aren’t</a:t>
            </a:r>
            <a:endParaRPr lang="hr-HR" sz="2600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655" y="4794499"/>
            <a:ext cx="7864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92D050"/>
                </a:solidFill>
              </a:rPr>
              <a:t>is</a:t>
            </a:r>
            <a:endParaRPr lang="hr-HR" sz="2600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4079" y="4748510"/>
            <a:ext cx="11848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b="1" dirty="0" err="1">
                <a:solidFill>
                  <a:srgbClr val="92D050"/>
                </a:solidFill>
              </a:rPr>
              <a:t>aren’t</a:t>
            </a:r>
            <a:endParaRPr lang="hr-HR" sz="2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2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1910631"/>
            <a:ext cx="11586949" cy="4947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696" y="600501"/>
            <a:ext cx="9921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Fill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gaps</a:t>
            </a:r>
            <a:r>
              <a:rPr lang="hr-HR" sz="2800" dirty="0"/>
              <a:t> </a:t>
            </a:r>
            <a:r>
              <a:rPr lang="hr-HR" sz="2800" dirty="0" err="1"/>
              <a:t>with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prepositions</a:t>
            </a:r>
            <a:r>
              <a:rPr lang="hr-HR" sz="2800" dirty="0"/>
              <a:t> </a:t>
            </a:r>
            <a:r>
              <a:rPr lang="hr-HR" sz="2800" dirty="0" err="1"/>
              <a:t>given</a:t>
            </a:r>
            <a:r>
              <a:rPr lang="hr-HR" sz="2800" dirty="0"/>
              <a:t>.</a:t>
            </a:r>
          </a:p>
          <a:p>
            <a:r>
              <a:rPr lang="hr-HR" sz="2800" i="1" dirty="0"/>
              <a:t>Nadopuni rečenice s ponuđenim prijedlozima.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43749" y="3234519"/>
            <a:ext cx="140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between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54202" y="3657874"/>
            <a:ext cx="140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9922" y="4003358"/>
            <a:ext cx="140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in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1421" y="4431007"/>
            <a:ext cx="154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in</a:t>
            </a:r>
            <a:r>
              <a:rPr lang="hr-HR" sz="2400" b="1" dirty="0">
                <a:solidFill>
                  <a:srgbClr val="92D050"/>
                </a:solidFill>
              </a:rPr>
              <a:t> front </a:t>
            </a:r>
            <a:r>
              <a:rPr lang="hr-HR" sz="2400" b="1" dirty="0" err="1">
                <a:solidFill>
                  <a:srgbClr val="92D050"/>
                </a:solidFill>
              </a:rPr>
              <a:t>of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0322" y="5216854"/>
            <a:ext cx="154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under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6871" y="5597335"/>
            <a:ext cx="154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in</a:t>
            </a:r>
            <a:r>
              <a:rPr lang="hr-HR" sz="2400" b="1" dirty="0">
                <a:solidFill>
                  <a:srgbClr val="92D050"/>
                </a:solidFill>
              </a:rPr>
              <a:t> front </a:t>
            </a:r>
            <a:r>
              <a:rPr lang="hr-HR" sz="2400" b="1" dirty="0" err="1">
                <a:solidFill>
                  <a:srgbClr val="92D050"/>
                </a:solidFill>
              </a:rPr>
              <a:t>of</a:t>
            </a:r>
            <a:endParaRPr lang="hr-HR" sz="24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1367" y="5985727"/>
            <a:ext cx="1542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    on</a:t>
            </a:r>
          </a:p>
        </p:txBody>
      </p:sp>
    </p:spTree>
    <p:extLst>
      <p:ext uri="{BB962C8B-B14F-4D97-AF65-F5344CB8AC3E}">
        <p14:creationId xmlns:p14="http://schemas.microsoft.com/office/powerpoint/2010/main" val="35985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95552" cy="2988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39" y="2988860"/>
            <a:ext cx="10124615" cy="3882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15451" y="4449170"/>
            <a:ext cx="388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No, </a:t>
            </a:r>
            <a:r>
              <a:rPr lang="hr-HR" sz="2400" b="1" dirty="0" err="1">
                <a:solidFill>
                  <a:srgbClr val="92D050"/>
                </a:solidFill>
              </a:rPr>
              <a:t>there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isn’t</a:t>
            </a:r>
            <a:r>
              <a:rPr lang="hr-HR" sz="2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5451" y="4909187"/>
            <a:ext cx="388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92D050"/>
                </a:solidFill>
              </a:rPr>
              <a:t>Yes</a:t>
            </a:r>
            <a:r>
              <a:rPr lang="hr-HR" sz="2400" b="1" dirty="0">
                <a:solidFill>
                  <a:srgbClr val="92D050"/>
                </a:solidFill>
              </a:rPr>
              <a:t>, </a:t>
            </a:r>
            <a:r>
              <a:rPr lang="hr-HR" sz="2400" b="1" dirty="0" err="1">
                <a:solidFill>
                  <a:srgbClr val="92D050"/>
                </a:solidFill>
              </a:rPr>
              <a:t>there</a:t>
            </a:r>
            <a:r>
              <a:rPr lang="hr-HR" sz="2400" b="1" dirty="0">
                <a:solidFill>
                  <a:srgbClr val="92D050"/>
                </a:solidFill>
              </a:rPr>
              <a:t> are.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0776" y="5369204"/>
            <a:ext cx="388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No, </a:t>
            </a:r>
            <a:r>
              <a:rPr lang="hr-HR" sz="2400" b="1" dirty="0" err="1">
                <a:solidFill>
                  <a:srgbClr val="92D050"/>
                </a:solidFill>
              </a:rPr>
              <a:t>there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isn’t</a:t>
            </a:r>
            <a:r>
              <a:rPr lang="hr-HR" sz="2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0776" y="5798377"/>
            <a:ext cx="388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No, </a:t>
            </a:r>
            <a:r>
              <a:rPr lang="hr-HR" sz="2400" b="1" dirty="0" err="1">
                <a:solidFill>
                  <a:srgbClr val="92D050"/>
                </a:solidFill>
              </a:rPr>
              <a:t>there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aren’t</a:t>
            </a:r>
            <a:r>
              <a:rPr lang="hr-HR" sz="2400" b="1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9277" y="6225902"/>
            <a:ext cx="3889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92D050"/>
                </a:solidFill>
              </a:rPr>
              <a:t>No, </a:t>
            </a:r>
            <a:r>
              <a:rPr lang="hr-HR" sz="2400" b="1" dirty="0" err="1">
                <a:solidFill>
                  <a:srgbClr val="92D050"/>
                </a:solidFill>
              </a:rPr>
              <a:t>there</a:t>
            </a:r>
            <a:r>
              <a:rPr lang="hr-HR" sz="2400" b="1" dirty="0">
                <a:solidFill>
                  <a:srgbClr val="92D050"/>
                </a:solidFill>
              </a:rPr>
              <a:t> </a:t>
            </a:r>
            <a:r>
              <a:rPr lang="hr-HR" sz="2400" b="1" dirty="0" err="1">
                <a:solidFill>
                  <a:srgbClr val="92D050"/>
                </a:solidFill>
              </a:rPr>
              <a:t>isn’t</a:t>
            </a:r>
            <a:r>
              <a:rPr lang="hr-HR" sz="2400" b="1" dirty="0">
                <a:solidFill>
                  <a:srgbClr val="92D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" y="2502089"/>
            <a:ext cx="11846257" cy="1974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048" y="1023582"/>
            <a:ext cx="1078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Describe</a:t>
            </a:r>
            <a:r>
              <a:rPr lang="hr-HR" sz="2800" b="1" dirty="0"/>
              <a:t> </a:t>
            </a:r>
            <a:r>
              <a:rPr lang="hr-HR" sz="2800" b="1" dirty="0" err="1"/>
              <a:t>your</a:t>
            </a:r>
            <a:r>
              <a:rPr lang="hr-HR" sz="2800" b="1" dirty="0"/>
              <a:t> home. </a:t>
            </a:r>
            <a:endParaRPr lang="hr-HR" sz="2800" b="1" i="1" dirty="0"/>
          </a:p>
        </p:txBody>
      </p:sp>
    </p:spTree>
    <p:extLst>
      <p:ext uri="{BB962C8B-B14F-4D97-AF65-F5344CB8AC3E}">
        <p14:creationId xmlns:p14="http://schemas.microsoft.com/office/powerpoint/2010/main" val="42369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2874" y="2088821"/>
            <a:ext cx="97489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LEARN MORE.</a:t>
            </a:r>
          </a:p>
          <a:p>
            <a:endParaRPr lang="hr-HR" sz="2400" dirty="0"/>
          </a:p>
          <a:p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63d6faea-8e63-40e5-a374-d8f9eff3a5c7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pPr algn="ctr"/>
            <a:r>
              <a:rPr lang="hr-HR" sz="2400" b="1" dirty="0"/>
              <a:t>My </a:t>
            </a:r>
            <a:r>
              <a:rPr lang="hr-HR" sz="2400" b="1" dirty="0" err="1"/>
              <a:t>favourite</a:t>
            </a:r>
            <a:r>
              <a:rPr lang="hr-HR" sz="2400" b="1" dirty="0"/>
              <a:t> room</a:t>
            </a:r>
          </a:p>
          <a:p>
            <a:pPr algn="ctr"/>
            <a:endParaRPr lang="hr-HR" sz="2400" b="1" dirty="0"/>
          </a:p>
          <a:p>
            <a:r>
              <a:rPr lang="hr-HR" sz="2400" dirty="0" err="1"/>
              <a:t>Read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 </a:t>
            </a:r>
            <a:r>
              <a:rPr lang="hr-HR" sz="2400" dirty="0" err="1"/>
              <a:t>Compare</a:t>
            </a:r>
            <a:r>
              <a:rPr lang="hr-HR" sz="2400" dirty="0"/>
              <a:t> </a:t>
            </a:r>
            <a:r>
              <a:rPr lang="hr-HR" sz="2400" dirty="0" err="1"/>
              <a:t>your</a:t>
            </a:r>
            <a:r>
              <a:rPr lang="hr-HR" sz="2400" dirty="0"/>
              <a:t> home to </a:t>
            </a:r>
            <a:r>
              <a:rPr lang="hr-HR" sz="2400" dirty="0" err="1"/>
              <a:t>Akira’s</a:t>
            </a:r>
            <a:r>
              <a:rPr lang="hr-HR" sz="2400" dirty="0"/>
              <a:t> </a:t>
            </a:r>
            <a:r>
              <a:rPr lang="hr-HR" sz="2400" dirty="0" err="1"/>
              <a:t>and</a:t>
            </a:r>
            <a:r>
              <a:rPr lang="hr-HR" sz="2400" dirty="0"/>
              <a:t> </a:t>
            </a:r>
            <a:r>
              <a:rPr lang="hr-HR" sz="2400" dirty="0" err="1"/>
              <a:t>describe</a:t>
            </a:r>
            <a:r>
              <a:rPr lang="hr-HR" sz="2400" dirty="0"/>
              <a:t> </a:t>
            </a:r>
            <a:r>
              <a:rPr lang="hr-HR" sz="2400" dirty="0" err="1"/>
              <a:t>it</a:t>
            </a:r>
            <a:r>
              <a:rPr lang="hr-HR" sz="2400" dirty="0"/>
              <a:t> </a:t>
            </a:r>
            <a:r>
              <a:rPr lang="hr-HR" sz="2400" dirty="0" err="1"/>
              <a:t>by</a:t>
            </a:r>
            <a:r>
              <a:rPr lang="hr-HR" sz="2400" dirty="0"/>
              <a:t> </a:t>
            </a:r>
            <a:r>
              <a:rPr lang="hr-HR" sz="2400" dirty="0" err="1"/>
              <a:t>answering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questions</a:t>
            </a:r>
            <a:r>
              <a:rPr lang="hr-HR" sz="2400" dirty="0"/>
              <a:t> </a:t>
            </a:r>
            <a:r>
              <a:rPr lang="hr-HR" sz="2400" dirty="0" err="1"/>
              <a:t>below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text</a:t>
            </a:r>
            <a:r>
              <a:rPr lang="hr-HR" sz="2400" dirty="0"/>
              <a:t>.</a:t>
            </a:r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70087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075" y="500063"/>
            <a:ext cx="105584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hr-HR" sz="2800" i="1" dirty="0"/>
            </a:br>
            <a:endParaRPr lang="hr-HR" sz="2800" i="1" dirty="0"/>
          </a:p>
          <a:p>
            <a:r>
              <a:rPr lang="hr-HR" sz="2800" dirty="0" err="1"/>
              <a:t>Check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VOCABULARY</a:t>
            </a:r>
            <a:br>
              <a:rPr lang="hr-HR" sz="2800" dirty="0"/>
            </a:br>
            <a:endParaRPr lang="hr-HR" sz="2800" i="1" dirty="0"/>
          </a:p>
          <a:p>
            <a:r>
              <a:rPr lang="hr-HR" sz="2800" i="1" dirty="0" err="1">
                <a:hlinkClick r:id="rId2"/>
              </a:rPr>
              <a:t>https</a:t>
            </a:r>
            <a:r>
              <a:rPr lang="hr-HR" sz="2800" i="1" dirty="0">
                <a:hlinkClick r:id="rId2"/>
              </a:rPr>
              <a:t>://</a:t>
            </a:r>
            <a:r>
              <a:rPr lang="hr-HR" sz="2800" i="1" dirty="0" err="1">
                <a:hlinkClick r:id="rId2"/>
              </a:rPr>
              <a:t>wordwall.net</a:t>
            </a:r>
            <a:r>
              <a:rPr lang="hr-HR" sz="2800" i="1" dirty="0">
                <a:hlinkClick r:id="rId2"/>
              </a:rPr>
              <a:t>/</a:t>
            </a:r>
            <a:r>
              <a:rPr lang="hr-HR" sz="2800" i="1" dirty="0" err="1">
                <a:hlinkClick r:id="rId2"/>
              </a:rPr>
              <a:t>embed</a:t>
            </a:r>
            <a:r>
              <a:rPr lang="hr-HR" sz="2800" i="1" dirty="0">
                <a:hlinkClick r:id="rId2"/>
              </a:rPr>
              <a:t>/</a:t>
            </a:r>
            <a:r>
              <a:rPr lang="hr-HR" sz="2800" i="1" dirty="0" err="1">
                <a:hlinkClick r:id="rId2"/>
              </a:rPr>
              <a:t>ccb3925651714ddba728b966c7344ff2?themeId</a:t>
            </a:r>
            <a:r>
              <a:rPr lang="hr-HR" sz="2800" i="1" dirty="0">
                <a:hlinkClick r:id="rId2"/>
              </a:rPr>
              <a:t>=</a:t>
            </a:r>
            <a:r>
              <a:rPr lang="hr-HR" sz="2800" i="1" dirty="0" err="1">
                <a:hlinkClick r:id="rId2"/>
              </a:rPr>
              <a:t>0&amp;templateId</a:t>
            </a:r>
            <a:r>
              <a:rPr lang="hr-HR" sz="2800" i="1" dirty="0">
                <a:hlinkClick r:id="rId2"/>
              </a:rPr>
              <a:t>=</a:t>
            </a:r>
            <a:r>
              <a:rPr lang="hr-HR" sz="2800" i="1" dirty="0" err="1">
                <a:hlinkClick r:id="rId2"/>
              </a:rPr>
              <a:t>22%27%20frameborder</a:t>
            </a:r>
            <a:r>
              <a:rPr lang="hr-HR" sz="2800" i="1" dirty="0">
                <a:hlinkClick r:id="rId2"/>
              </a:rPr>
              <a:t>=%270</a:t>
            </a:r>
            <a:endParaRPr lang="hr-HR" sz="2800" i="1" dirty="0"/>
          </a:p>
          <a:p>
            <a:endParaRPr lang="hr-HR" sz="2800" i="1" dirty="0"/>
          </a:p>
          <a:p>
            <a:r>
              <a:rPr lang="hr-HR" sz="2800" i="1" dirty="0" err="1">
                <a:hlinkClick r:id="rId3"/>
              </a:rPr>
              <a:t>https</a:t>
            </a:r>
            <a:r>
              <a:rPr lang="hr-HR" sz="2800" i="1" dirty="0">
                <a:hlinkClick r:id="rId3"/>
              </a:rPr>
              <a:t>://</a:t>
            </a:r>
            <a:r>
              <a:rPr lang="hr-HR" sz="2800" i="1" dirty="0" err="1">
                <a:hlinkClick r:id="rId3"/>
              </a:rPr>
              <a:t>quizlet.com</a:t>
            </a:r>
            <a:r>
              <a:rPr lang="hr-HR" sz="2800" i="1" dirty="0">
                <a:hlinkClick r:id="rId3"/>
              </a:rPr>
              <a:t>/297358239/</a:t>
            </a:r>
            <a:r>
              <a:rPr lang="hr-HR" sz="2800" i="1" dirty="0" err="1">
                <a:hlinkClick r:id="rId3"/>
              </a:rPr>
              <a:t>rooms-and-furniture-flash-cards</a:t>
            </a:r>
            <a:r>
              <a:rPr lang="hr-HR" sz="2800" i="1" dirty="0">
                <a:hlinkClick r:id="rId3"/>
              </a:rPr>
              <a:t>/</a:t>
            </a:r>
            <a:endParaRPr lang="hr-HR" sz="2800" i="1" dirty="0"/>
          </a:p>
          <a:p>
            <a:endParaRPr lang="hr-HR" sz="2800" i="1" dirty="0"/>
          </a:p>
          <a:p>
            <a:endParaRPr lang="hr-HR" sz="2800" i="1" dirty="0"/>
          </a:p>
          <a:p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8169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32717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02" y="203388"/>
            <a:ext cx="11640395" cy="3671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995" y="3671888"/>
            <a:ext cx="11201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 err="1"/>
              <a:t>Describe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pictures</a:t>
            </a:r>
            <a:r>
              <a:rPr lang="hr-HR" sz="2600" dirty="0"/>
              <a:t>. </a:t>
            </a:r>
            <a:r>
              <a:rPr lang="hr-HR" sz="2600" dirty="0" err="1"/>
              <a:t>What’s</a:t>
            </a:r>
            <a:r>
              <a:rPr lang="hr-HR" sz="2600" dirty="0"/>
              <a:t> </a:t>
            </a:r>
            <a:r>
              <a:rPr lang="hr-HR" sz="2600" dirty="0" err="1"/>
              <a:t>different</a:t>
            </a:r>
            <a:r>
              <a:rPr lang="hr-HR" sz="2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995" y="4818668"/>
            <a:ext cx="11201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dirty="0"/>
              <a:t>In </a:t>
            </a:r>
            <a:r>
              <a:rPr lang="hr-HR" sz="2600" dirty="0" err="1"/>
              <a:t>picture</a:t>
            </a:r>
            <a:r>
              <a:rPr lang="hr-HR" sz="2600" dirty="0"/>
              <a:t> A </a:t>
            </a:r>
            <a:r>
              <a:rPr lang="hr-HR" sz="2600" dirty="0" err="1"/>
              <a:t>the</a:t>
            </a:r>
            <a:r>
              <a:rPr lang="hr-HR" sz="2600" dirty="0"/>
              <a:t> desk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tidy</a:t>
            </a:r>
            <a:r>
              <a:rPr lang="hr-HR" sz="2600" dirty="0"/>
              <a:t>. In </a:t>
            </a:r>
            <a:r>
              <a:rPr lang="hr-HR" sz="2600" dirty="0" err="1"/>
              <a:t>picture</a:t>
            </a:r>
            <a:r>
              <a:rPr lang="hr-HR" sz="2600" dirty="0"/>
              <a:t> B </a:t>
            </a:r>
            <a:r>
              <a:rPr lang="hr-HR" sz="2600" dirty="0" err="1"/>
              <a:t>the</a:t>
            </a:r>
            <a:r>
              <a:rPr lang="hr-HR" sz="2600" dirty="0"/>
              <a:t> desk </a:t>
            </a:r>
            <a:r>
              <a:rPr lang="hr-HR" sz="2600" dirty="0" err="1"/>
              <a:t>is</a:t>
            </a:r>
            <a:r>
              <a:rPr lang="hr-HR" sz="2600" dirty="0"/>
              <a:t> </a:t>
            </a:r>
            <a:r>
              <a:rPr lang="hr-HR" sz="2600" dirty="0" err="1"/>
              <a:t>untidy</a:t>
            </a:r>
            <a:r>
              <a:rPr lang="hr-HR" sz="2600" dirty="0"/>
              <a:t>. Who do </a:t>
            </a:r>
            <a:r>
              <a:rPr lang="hr-HR" sz="2600" dirty="0" err="1"/>
              <a:t>you</a:t>
            </a:r>
            <a:r>
              <a:rPr lang="hr-HR" sz="2600" dirty="0"/>
              <a:t> </a:t>
            </a:r>
            <a:r>
              <a:rPr lang="hr-HR" sz="2600" dirty="0" err="1"/>
              <a:t>think</a:t>
            </a:r>
            <a:r>
              <a:rPr lang="hr-HR" sz="2600" dirty="0"/>
              <a:t> </a:t>
            </a:r>
            <a:r>
              <a:rPr lang="hr-HR" sz="2600" dirty="0" err="1"/>
              <a:t>made</a:t>
            </a:r>
            <a:r>
              <a:rPr lang="hr-HR" sz="2600" dirty="0"/>
              <a:t> </a:t>
            </a:r>
            <a:r>
              <a:rPr lang="hr-HR" sz="2600" dirty="0" err="1"/>
              <a:t>the</a:t>
            </a:r>
            <a:r>
              <a:rPr lang="hr-HR" sz="2600" dirty="0"/>
              <a:t> </a:t>
            </a:r>
            <a:r>
              <a:rPr lang="hr-HR" sz="2600" dirty="0" err="1"/>
              <a:t>mess</a:t>
            </a:r>
            <a:r>
              <a:rPr lang="hr-HR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56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138" y="1357313"/>
            <a:ext cx="9886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Where</a:t>
            </a:r>
            <a:r>
              <a:rPr lang="hr-HR" sz="2800" dirty="0"/>
              <a:t> </a:t>
            </a:r>
            <a:r>
              <a:rPr lang="hr-HR" sz="2800" dirty="0" err="1"/>
              <a:t>is</a:t>
            </a:r>
            <a:r>
              <a:rPr lang="hr-HR" sz="2800" dirty="0"/>
              <a:t> </a:t>
            </a:r>
            <a:r>
              <a:rPr lang="hr-HR" sz="2800" dirty="0" err="1"/>
              <a:t>Jinx</a:t>
            </a:r>
            <a:r>
              <a:rPr lang="hr-HR" sz="2800" dirty="0"/>
              <a:t>?</a:t>
            </a:r>
          </a:p>
          <a:p>
            <a:endParaRPr lang="hr-HR" sz="2800" i="1" dirty="0"/>
          </a:p>
          <a:p>
            <a:r>
              <a:rPr lang="hr-HR" sz="2800" i="1" dirty="0" err="1">
                <a:hlinkClick r:id="rId2"/>
              </a:rPr>
              <a:t>https</a:t>
            </a:r>
            <a:r>
              <a:rPr lang="hr-HR" sz="2800" i="1" dirty="0">
                <a:hlinkClick r:id="rId2"/>
              </a:rPr>
              <a:t>://</a:t>
            </a:r>
            <a:r>
              <a:rPr lang="hr-HR" sz="2800" i="1" dirty="0" err="1">
                <a:hlinkClick r:id="rId2"/>
              </a:rPr>
              <a:t>wordwall.net</a:t>
            </a:r>
            <a:r>
              <a:rPr lang="hr-HR" sz="2800" i="1" dirty="0">
                <a:hlinkClick r:id="rId2"/>
              </a:rPr>
              <a:t>/</a:t>
            </a:r>
            <a:r>
              <a:rPr lang="hr-HR" sz="2800" i="1" dirty="0" err="1">
                <a:hlinkClick r:id="rId2"/>
              </a:rPr>
              <a:t>embed</a:t>
            </a:r>
            <a:r>
              <a:rPr lang="hr-HR" sz="2800" i="1" dirty="0">
                <a:hlinkClick r:id="rId2"/>
              </a:rPr>
              <a:t>/</a:t>
            </a:r>
            <a:r>
              <a:rPr lang="hr-HR" sz="2800" i="1" dirty="0" err="1">
                <a:hlinkClick r:id="rId2"/>
              </a:rPr>
              <a:t>a1a2ecbe334445efb554acc99951f863?themeId</a:t>
            </a:r>
            <a:r>
              <a:rPr lang="hr-HR" sz="2800" i="1" dirty="0">
                <a:hlinkClick r:id="rId2"/>
              </a:rPr>
              <a:t>=</a:t>
            </a:r>
            <a:r>
              <a:rPr lang="hr-HR" sz="2800" i="1" dirty="0" err="1">
                <a:hlinkClick r:id="rId2"/>
              </a:rPr>
              <a:t>0&amp;templateId</a:t>
            </a:r>
            <a:r>
              <a:rPr lang="hr-HR" sz="2800" i="1" dirty="0">
                <a:hlinkClick r:id="rId2"/>
              </a:rPr>
              <a:t>=</a:t>
            </a:r>
            <a:r>
              <a:rPr lang="hr-HR" sz="2800" i="1" dirty="0" err="1">
                <a:hlinkClick r:id="rId2"/>
              </a:rPr>
              <a:t>22%27%20frameborder</a:t>
            </a:r>
            <a:r>
              <a:rPr lang="hr-HR" sz="2800" i="1" dirty="0">
                <a:hlinkClick r:id="rId2"/>
              </a:rPr>
              <a:t>=%270</a:t>
            </a:r>
            <a:r>
              <a:rPr lang="hr-HR" sz="2800" i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29" y="4060158"/>
            <a:ext cx="2329608" cy="25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88" y="371475"/>
            <a:ext cx="9301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Prepositions</a:t>
            </a:r>
            <a:endParaRPr lang="hr-H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014538" y="2057401"/>
            <a:ext cx="93440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on   -						          </a:t>
            </a:r>
            <a:r>
              <a:rPr lang="hr-HR" sz="2800" dirty="0" err="1"/>
              <a:t>in</a:t>
            </a:r>
            <a:r>
              <a:rPr lang="hr-HR" sz="2800" dirty="0"/>
              <a:t>  -</a:t>
            </a:r>
          </a:p>
          <a:p>
            <a:endParaRPr lang="hr-HR" sz="2800" dirty="0"/>
          </a:p>
          <a:p>
            <a:r>
              <a:rPr lang="hr-HR" sz="2800" dirty="0"/>
              <a:t>	</a:t>
            </a:r>
          </a:p>
          <a:p>
            <a:r>
              <a:rPr lang="hr-HR" sz="2800" dirty="0" err="1"/>
              <a:t>next</a:t>
            </a:r>
            <a:r>
              <a:rPr lang="hr-HR" sz="2800" dirty="0"/>
              <a:t> to  -					        </a:t>
            </a:r>
            <a:r>
              <a:rPr lang="hr-HR" sz="2800" dirty="0" err="1"/>
              <a:t>under</a:t>
            </a:r>
            <a:r>
              <a:rPr lang="hr-HR" sz="2800" dirty="0"/>
              <a:t>  -</a:t>
            </a:r>
          </a:p>
          <a:p>
            <a:r>
              <a:rPr lang="hr-HR" sz="2800" dirty="0"/>
              <a:t>	</a:t>
            </a:r>
          </a:p>
          <a:p>
            <a:r>
              <a:rPr lang="hr-HR" sz="2800" dirty="0"/>
              <a:t>	</a:t>
            </a:r>
          </a:p>
          <a:p>
            <a:r>
              <a:rPr lang="hr-HR" sz="2800" dirty="0" err="1"/>
              <a:t>in</a:t>
            </a:r>
            <a:r>
              <a:rPr lang="hr-HR" sz="2800" dirty="0"/>
              <a:t> front </a:t>
            </a:r>
            <a:r>
              <a:rPr lang="hr-HR" sz="2800" dirty="0" err="1"/>
              <a:t>of</a:t>
            </a:r>
            <a:r>
              <a:rPr lang="hr-HR" sz="2800" dirty="0"/>
              <a:t> -					         </a:t>
            </a:r>
            <a:r>
              <a:rPr lang="hr-HR" sz="2800" dirty="0" err="1"/>
              <a:t>between</a:t>
            </a:r>
            <a:r>
              <a:rPr lang="hr-HR" sz="2800" dirty="0"/>
              <a:t>  -</a:t>
            </a:r>
          </a:p>
          <a:p>
            <a:endParaRPr lang="hr-HR" sz="2800" dirty="0"/>
          </a:p>
          <a:p>
            <a:endParaRPr lang="hr-HR" sz="2800" dirty="0"/>
          </a:p>
          <a:p>
            <a:r>
              <a:rPr lang="hr-HR" sz="2800" dirty="0" err="1"/>
              <a:t>behind</a:t>
            </a:r>
            <a:r>
              <a:rPr lang="hr-HR" sz="2800" dirty="0"/>
              <a:t>  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46" y="1412082"/>
            <a:ext cx="1102554" cy="1290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" y="2889619"/>
            <a:ext cx="1954599" cy="1089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48" y="4258003"/>
            <a:ext cx="1530980" cy="1081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619" y="5483126"/>
            <a:ext cx="1739919" cy="1114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960" y="1860919"/>
            <a:ext cx="2245179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8287" y="3116613"/>
            <a:ext cx="2181225" cy="1009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8287" y="4116566"/>
            <a:ext cx="2795588" cy="12225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71813" y="2057401"/>
            <a:ext cx="162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na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3688" y="3352853"/>
            <a:ext cx="162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pokraj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7327" y="4621390"/>
            <a:ext cx="162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ispred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7037" y="5916842"/>
            <a:ext cx="162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iza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39238" y="2057401"/>
            <a:ext cx="162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484111" y="3368757"/>
            <a:ext cx="162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ispod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53625" y="4621390"/>
            <a:ext cx="16287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600" i="1" dirty="0">
                <a:solidFill>
                  <a:srgbClr val="0070C0"/>
                </a:solidFill>
              </a:rPr>
              <a:t>između</a:t>
            </a:r>
          </a:p>
        </p:txBody>
      </p:sp>
    </p:spTree>
    <p:extLst>
      <p:ext uri="{BB962C8B-B14F-4D97-AF65-F5344CB8AC3E}">
        <p14:creationId xmlns:p14="http://schemas.microsoft.com/office/powerpoint/2010/main" val="2108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5931" y="1801505"/>
            <a:ext cx="931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pencil</a:t>
            </a:r>
            <a:r>
              <a:rPr lang="hr-HR" sz="2800" dirty="0"/>
              <a:t> on </a:t>
            </a:r>
            <a:r>
              <a:rPr lang="hr-HR" sz="2800" dirty="0" err="1"/>
              <a:t>your</a:t>
            </a:r>
            <a:r>
              <a:rPr lang="hr-HR" sz="2800" dirty="0"/>
              <a:t> nose.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5930" y="2324725"/>
            <a:ext cx="931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pencil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front </a:t>
            </a:r>
            <a:r>
              <a:rPr lang="hr-HR" sz="2800" dirty="0" err="1"/>
              <a:t>of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nose.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5930" y="2847945"/>
            <a:ext cx="931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pencil</a:t>
            </a:r>
            <a:r>
              <a:rPr lang="hr-HR" sz="2800" dirty="0"/>
              <a:t> </a:t>
            </a:r>
            <a:r>
              <a:rPr lang="hr-HR" sz="2800" dirty="0" err="1"/>
              <a:t>under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hand</a:t>
            </a:r>
            <a:r>
              <a:rPr lang="hr-HR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75929" y="3384981"/>
            <a:ext cx="931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pencil</a:t>
            </a:r>
            <a:r>
              <a:rPr lang="hr-HR" sz="2800" dirty="0"/>
              <a:t> </a:t>
            </a:r>
            <a:r>
              <a:rPr lang="hr-HR" sz="2800" dirty="0" err="1"/>
              <a:t>case</a:t>
            </a:r>
            <a:r>
              <a:rPr lang="hr-HR" sz="2800" dirty="0"/>
              <a:t> </a:t>
            </a:r>
            <a:r>
              <a:rPr lang="hr-HR" sz="2800" dirty="0" err="1"/>
              <a:t>between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feet</a:t>
            </a:r>
            <a:r>
              <a:rPr lang="hr-HR" sz="28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5928" y="3908201"/>
            <a:ext cx="931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pencil</a:t>
            </a:r>
            <a:r>
              <a:rPr lang="hr-HR" sz="2800" dirty="0"/>
              <a:t> </a:t>
            </a:r>
            <a:r>
              <a:rPr lang="hr-HR" sz="2800" dirty="0" err="1"/>
              <a:t>in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shoe</a:t>
            </a:r>
            <a:r>
              <a:rPr lang="hr-HR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5928" y="4445237"/>
            <a:ext cx="931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pencil</a:t>
            </a:r>
            <a:r>
              <a:rPr lang="hr-HR" sz="2800" dirty="0"/>
              <a:t> </a:t>
            </a:r>
            <a:r>
              <a:rPr lang="hr-HR" sz="2800" dirty="0" err="1"/>
              <a:t>between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book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notebook</a:t>
            </a:r>
            <a:r>
              <a:rPr lang="hr-HR" sz="28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5927" y="4954641"/>
            <a:ext cx="9315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Put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pencil</a:t>
            </a:r>
            <a:r>
              <a:rPr lang="hr-HR" sz="2800" dirty="0"/>
              <a:t> </a:t>
            </a:r>
            <a:r>
              <a:rPr lang="hr-HR" sz="2800" dirty="0" err="1"/>
              <a:t>behind</a:t>
            </a:r>
            <a:r>
              <a:rPr lang="hr-HR" sz="2800" dirty="0"/>
              <a:t> </a:t>
            </a:r>
            <a:r>
              <a:rPr lang="hr-HR" sz="2800" dirty="0" err="1"/>
              <a:t>your</a:t>
            </a:r>
            <a:r>
              <a:rPr lang="hr-HR" sz="2800" dirty="0"/>
              <a:t> </a:t>
            </a:r>
            <a:r>
              <a:rPr lang="hr-HR" sz="2800" dirty="0" err="1"/>
              <a:t>head</a:t>
            </a:r>
            <a:r>
              <a:rPr lang="hr-HR" sz="2800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9450" y="420850"/>
            <a:ext cx="974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Read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sentences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follow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instructions</a:t>
            </a:r>
            <a:r>
              <a:rPr lang="hr-HR" sz="2800" dirty="0"/>
              <a:t>.</a:t>
            </a:r>
          </a:p>
          <a:p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191799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006852"/>
            <a:ext cx="10863263" cy="5757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0164"/>
            <a:ext cx="12192000" cy="42212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59515" y="3393116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on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2836" y="3545305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669900"/>
                </a:solidFill>
              </a:rPr>
              <a:t>next</a:t>
            </a:r>
            <a:r>
              <a:rPr lang="hr-HR" sz="2400" b="1" dirty="0">
                <a:solidFill>
                  <a:srgbClr val="669900"/>
                </a:solidFill>
              </a:rPr>
              <a:t> to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688" y="3950822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669900"/>
                </a:solidFill>
              </a:rPr>
              <a:t>behind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50431" y="4437857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669900"/>
                </a:solidFill>
              </a:rPr>
              <a:t>in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3874" y="2914545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669900"/>
                </a:solidFill>
              </a:rPr>
              <a:t>under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323" y="3162283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on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2538" y="3929938"/>
            <a:ext cx="1479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669900"/>
                </a:solidFill>
              </a:rPr>
              <a:t>between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59515" y="4437857"/>
            <a:ext cx="122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rgbClr val="669900"/>
                </a:solidFill>
              </a:rPr>
              <a:t>under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02480" y="5503722"/>
            <a:ext cx="162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669900"/>
                </a:solidFill>
              </a:rPr>
              <a:t> </a:t>
            </a:r>
            <a:r>
              <a:rPr lang="hr-HR" sz="2400" b="1" dirty="0" err="1">
                <a:solidFill>
                  <a:srgbClr val="669900"/>
                </a:solidFill>
              </a:rPr>
              <a:t>in</a:t>
            </a:r>
            <a:r>
              <a:rPr lang="hr-HR" sz="2400" b="1" dirty="0">
                <a:solidFill>
                  <a:srgbClr val="669900"/>
                </a:solidFill>
              </a:rPr>
              <a:t> front </a:t>
            </a:r>
            <a:r>
              <a:rPr lang="hr-HR" sz="2400" b="1" dirty="0" err="1">
                <a:solidFill>
                  <a:srgbClr val="669900"/>
                </a:solidFill>
              </a:rPr>
              <a:t>of</a:t>
            </a:r>
            <a:r>
              <a:rPr lang="hr-HR" sz="2400" b="1" dirty="0">
                <a:solidFill>
                  <a:srgbClr val="669900"/>
                </a:solidFill>
              </a:rPr>
              <a:t> </a:t>
            </a:r>
            <a:endParaRPr lang="hr-HR" b="1" dirty="0">
              <a:solidFill>
                <a:srgbClr val="66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252284" y="5503722"/>
            <a:ext cx="3088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34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018" y="622135"/>
            <a:ext cx="8739263" cy="3861535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flipV="1">
            <a:off x="5177493" y="2426759"/>
            <a:ext cx="788444" cy="586853"/>
          </a:xfrm>
          <a:prstGeom prst="bentConnector3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>
            <a:off x="4357046" y="3712169"/>
            <a:ext cx="1562669" cy="477671"/>
          </a:xfrm>
          <a:prstGeom prst="bentConnector3">
            <a:avLst>
              <a:gd name="adj1" fmla="val 66594"/>
            </a:avLst>
          </a:prstGeom>
          <a:ln w="5715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5400000" flipH="1" flipV="1">
            <a:off x="4907916" y="3286186"/>
            <a:ext cx="1173708" cy="887105"/>
          </a:xfrm>
          <a:prstGeom prst="bentConnector3">
            <a:avLst>
              <a:gd name="adj1" fmla="val 74418"/>
            </a:avLst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598860" y="2113530"/>
            <a:ext cx="866633" cy="59367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Oval 28"/>
          <p:cNvSpPr/>
          <p:nvPr/>
        </p:nvSpPr>
        <p:spPr>
          <a:xfrm>
            <a:off x="3937379" y="2720186"/>
            <a:ext cx="1201002" cy="593677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Oval 29"/>
          <p:cNvSpPr/>
          <p:nvPr/>
        </p:nvSpPr>
        <p:spPr>
          <a:xfrm>
            <a:off x="3022176" y="3383774"/>
            <a:ext cx="395785" cy="43672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Oval 30"/>
          <p:cNvSpPr/>
          <p:nvPr/>
        </p:nvSpPr>
        <p:spPr>
          <a:xfrm>
            <a:off x="3938449" y="3942707"/>
            <a:ext cx="1282892" cy="5117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63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821" y="2019086"/>
            <a:ext cx="8769831" cy="3440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821" y="641445"/>
            <a:ext cx="9239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Read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questions</a:t>
            </a:r>
            <a:r>
              <a:rPr lang="hr-HR" sz="2800" b="1" dirty="0"/>
              <a:t> </a:t>
            </a:r>
            <a:r>
              <a:rPr lang="hr-HR" sz="2800" b="1" dirty="0" err="1"/>
              <a:t>and</a:t>
            </a:r>
            <a:r>
              <a:rPr lang="hr-HR" sz="2800" b="1" dirty="0"/>
              <a:t> </a:t>
            </a:r>
            <a:r>
              <a:rPr lang="hr-HR" sz="2800" b="1" dirty="0" err="1"/>
              <a:t>circle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correct</a:t>
            </a:r>
            <a:r>
              <a:rPr lang="hr-HR" sz="2800" b="1" dirty="0"/>
              <a:t> </a:t>
            </a:r>
            <a:r>
              <a:rPr lang="hr-HR" sz="2800" b="1" dirty="0" err="1"/>
              <a:t>answer</a:t>
            </a:r>
            <a:r>
              <a:rPr lang="hr-HR" sz="2800" b="1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7274257" y="3193576"/>
            <a:ext cx="2729552" cy="8734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7601802" y="4585647"/>
            <a:ext cx="2933849" cy="873457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196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406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UNIT 2: Home is where              heart 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99</cp:revision>
  <dcterms:created xsi:type="dcterms:W3CDTF">2020-09-19T11:02:00Z</dcterms:created>
  <dcterms:modified xsi:type="dcterms:W3CDTF">2022-09-06T13:02:36Z</dcterms:modified>
</cp:coreProperties>
</file>